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72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60" r:id="rId17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48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C379FFB6-878B-4D89-A9F1-908C5F95E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62E99EC-6DAC-40C4-9CB0-839F706897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BDA83-60F2-4E0C-99F1-3B198C71DA2A}" type="datetimeFigureOut">
              <a:rPr lang="ru-RU" smtClean="0"/>
              <a:t>14.06.2024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F36B973-D323-4241-8653-DEF1D8539A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3A8A117-4B44-48FF-836C-74493A3812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BC633-CCA9-47F5-BCED-A56AA433DC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140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E1020-F5BA-43CF-AAA9-C04B3B12EF98}" type="datetimeFigureOut">
              <a:rPr lang="ru-RU" smtClean="0"/>
              <a:t>14.06.2024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73D1A-6084-4304-99B6-284B940079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64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175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859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50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124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330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286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533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413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889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32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145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294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50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5C8F0DE-DCFB-4354-8112-588B45C19F1A}" type="datetime1">
              <a:rPr lang="ru-RU" smtClean="0"/>
              <a:t>14.06.2024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9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B28829-F9CE-4A60-BAD2-B30F1BE4EFBD}" type="datetime1">
              <a:rPr lang="ru-RU" smtClean="0"/>
              <a:t>14.06.2024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7638BE5-3B62-4C03-A438-E1216F2C074B}" type="datetime1">
              <a:rPr lang="ru-RU" smtClean="0"/>
              <a:t>14.06.2024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87B0E0-754C-4477-80CA-88F8319B7DB8}" type="datetime1">
              <a:rPr lang="ru-RU" smtClean="0"/>
              <a:t>14.06.2024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317EAC1-6C84-442C-8E88-63BE1308B9AD}" type="datetime1">
              <a:rPr lang="ru-RU" smtClean="0"/>
              <a:t>14.06.2024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B404C7-1C11-4173-AE97-ACE1CDB1DA83}" type="datetime1">
              <a:rPr lang="ru-RU" smtClean="0"/>
              <a:t>14.06.2024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 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A08C9A-F61E-410C-8D06-F83B63A4711B}" type="datetime1">
              <a:rPr lang="ru-RU" smtClean="0"/>
              <a:t>14.06.2024</a:t>
            </a:fld>
            <a:endParaRPr lang="ru-RU" dirty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D3CD88-AC87-4FC1-8AA2-0F05556AC852}" type="datetime1">
              <a:rPr lang="ru-RU" smtClean="0"/>
              <a:t>14.06.2024</a:t>
            </a:fld>
            <a:endParaRPr lang="ru-RU" dirty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8" name="Заголовок 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B0009C-43A7-442E-9A53-3E5FB03870F2}" type="datetime1">
              <a:rPr lang="ru-RU" smtClean="0"/>
              <a:t>14.06.2024</a:t>
            </a:fld>
            <a:endParaRPr lang="ru-RU" dirty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 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9AADAC3-179B-49AA-A8D7-B2E70D0E899B}" type="datetime1">
              <a:rPr lang="ru-RU" smtClean="0"/>
              <a:t>14.06.2024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Щелкните значок, чтобы добавить изображение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E95E6D-EE8A-4AB4-A6E4-CDAE9E775FB7}" type="datetime1">
              <a:rPr lang="ru-RU" smtClean="0"/>
              <a:t>14.06.2024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585DD959-E34E-4321-8E46-EA4484D707DA}" type="datetime1">
              <a:rPr lang="ru-RU" smtClean="0"/>
              <a:t>14.06.2024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 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0" name="Прямоугольник 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1" name="Прямоугольник 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Прямоугольник 14">
            <a:extLst>
              <a:ext uri="{FF2B5EF4-FFF2-40B4-BE49-F238E27FC236}">
                <a16:creationId xmlns:a16="http://schemas.microsoft.com/office/drawing/2014/main" xmlns="" id="{493D4EDA-58E0-40CC-B3CA-14CDEB349D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7" name="Рисунок 6" descr="Цифровые подключения">
            <a:extLst>
              <a:ext uri="{FF2B5EF4-FFF2-40B4-BE49-F238E27FC236}">
                <a16:creationId xmlns:a16="http://schemas.microsoft.com/office/drawing/2014/main" xmlns="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Группа 16">
            <a:extLst>
              <a:ext uri="{FF2B5EF4-FFF2-40B4-BE49-F238E27FC236}">
                <a16:creationId xmlns:a16="http://schemas.microsoft.com/office/drawing/2014/main" xmlns="" id="{AA9EB0BC-A85E-4C26-B355-5DFCEF6CCB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Прямоугольник 17">
              <a:extLst>
                <a:ext uri="{FF2B5EF4-FFF2-40B4-BE49-F238E27FC236}">
                  <a16:creationId xmlns:a16="http://schemas.microsoft.com/office/drawing/2014/main" xmlns="" id="{3643E56B-BD42-413D-B17D-7958270F5D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Прямоугольник 18">
              <a:extLst>
                <a:ext uri="{FF2B5EF4-FFF2-40B4-BE49-F238E27FC236}">
                  <a16:creationId xmlns:a16="http://schemas.microsoft.com/office/drawing/2014/main" xmlns="" id="{96C04F74-9467-4FA5-95DC-8D481A2974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Прямоугольник 19">
              <a:extLst>
                <a:ext uri="{FF2B5EF4-FFF2-40B4-BE49-F238E27FC236}">
                  <a16:creationId xmlns:a16="http://schemas.microsoft.com/office/drawing/2014/main" xmlns="" id="{D73DE1C3-5C37-42E9-A3F0-256F193832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xmlns="" id="{4A2E7EC3-E07C-46CE-9B25-41865A5068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 rtlCol="0">
            <a:noAutofit/>
          </a:bodyPr>
          <a:lstStyle/>
          <a:p>
            <a:r>
              <a:rPr lang="ru-RU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программа долгосрочных сбережений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611176"/>
            <a:ext cx="10993546" cy="340891"/>
          </a:xfrm>
        </p:spPr>
        <p:txBody>
          <a:bodyPr rtlCol="0"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1 января 2024 года </a:t>
            </a:r>
            <a:r>
              <a:rPr lang="ru-RU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России работает программа долгосрочных сбережений (ПДС)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Прямоугольник 12">
            <a:extLst>
              <a:ext uri="{FF2B5EF4-FFF2-40B4-BE49-F238E27FC236}">
                <a16:creationId xmlns:a16="http://schemas.microsoft.com/office/drawing/2014/main" xmlns="" id="{4AE9D071-98CF-435C-BD2B-976514544D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8" name="Объект 4" descr="Числа">
            <a:extLst>
              <a:ext uri="{FF2B5EF4-FFF2-40B4-BE49-F238E27FC236}">
                <a16:creationId xmlns:a16="http://schemas.microsoft.com/office/drawing/2014/main" xmlns="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Группа 14">
            <a:extLst>
              <a:ext uri="{FF2B5EF4-FFF2-40B4-BE49-F238E27FC236}">
                <a16:creationId xmlns:a16="http://schemas.microsoft.com/office/drawing/2014/main" xmlns="" id="{D619FC33-16ED-4246-9596-BEFEB55E4C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Прямоугольник 15">
              <a:extLst>
                <a:ext uri="{FF2B5EF4-FFF2-40B4-BE49-F238E27FC236}">
                  <a16:creationId xmlns:a16="http://schemas.microsoft.com/office/drawing/2014/main" xmlns="" id="{2EEA80E1-F99F-4009-837F-2F72F8A5D5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Прямоугольник 16">
              <a:extLst>
                <a:ext uri="{FF2B5EF4-FFF2-40B4-BE49-F238E27FC236}">
                  <a16:creationId xmlns:a16="http://schemas.microsoft.com/office/drawing/2014/main" xmlns="" id="{0230AF9A-4641-4BD8-9F95-9607CD3040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Прямоугольник 17">
              <a:extLst>
                <a:ext uri="{FF2B5EF4-FFF2-40B4-BE49-F238E27FC236}">
                  <a16:creationId xmlns:a16="http://schemas.microsoft.com/office/drawing/2014/main" xmlns="" id="{8703D4EC-9389-41B6-B88B-B6FDC8CD33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1121871"/>
          </a:xfrm>
        </p:spPr>
        <p:txBody>
          <a:bodyPr rtlCol="0" anchor="ctr">
            <a:normAutofit fontScale="90000"/>
          </a:bodyPr>
          <a:lstStyle/>
          <a:p>
            <a:pPr algn="ctr"/>
            <a:r>
              <a:rPr lang="ru-RU" dirty="0"/>
              <a:t>Программа позволит получить до 100% средств в особых жизненных ситуациях: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80496"/>
            <a:ext cx="7154137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1. В </a:t>
            </a:r>
            <a:r>
              <a:rPr lang="ru-RU" sz="2400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случае болезни</a:t>
            </a:r>
            <a:r>
              <a:rPr lang="ru-RU" sz="24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Сбережения можно использовать для оплаты дорогостоящего лечения — вплоть до полной накопленной суммы. Перечень видов лечения утверждается правительством</a:t>
            </a:r>
            <a:r>
              <a:rPr lang="ru-RU" sz="2400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2. При </a:t>
            </a:r>
            <a:r>
              <a:rPr lang="ru-RU" sz="2400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потере кормильца</a:t>
            </a:r>
            <a:r>
              <a:rPr lang="ru-RU" sz="24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Семья сможет получить финансовую поддержку.</a:t>
            </a:r>
          </a:p>
        </p:txBody>
      </p:sp>
    </p:spTree>
    <p:extLst>
      <p:ext uri="{BB962C8B-B14F-4D97-AF65-F5344CB8AC3E}">
        <p14:creationId xmlns:p14="http://schemas.microsoft.com/office/powerpoint/2010/main" val="247383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Прямоугольник 12">
            <a:extLst>
              <a:ext uri="{FF2B5EF4-FFF2-40B4-BE49-F238E27FC236}">
                <a16:creationId xmlns:a16="http://schemas.microsoft.com/office/drawing/2014/main" xmlns="" id="{4AE9D071-98CF-435C-BD2B-976514544D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8" name="Объект 4" descr="Числа">
            <a:extLst>
              <a:ext uri="{FF2B5EF4-FFF2-40B4-BE49-F238E27FC236}">
                <a16:creationId xmlns:a16="http://schemas.microsoft.com/office/drawing/2014/main" xmlns="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Группа 14">
            <a:extLst>
              <a:ext uri="{FF2B5EF4-FFF2-40B4-BE49-F238E27FC236}">
                <a16:creationId xmlns:a16="http://schemas.microsoft.com/office/drawing/2014/main" xmlns="" id="{D619FC33-16ED-4246-9596-BEFEB55E4C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Прямоугольник 15">
              <a:extLst>
                <a:ext uri="{FF2B5EF4-FFF2-40B4-BE49-F238E27FC236}">
                  <a16:creationId xmlns:a16="http://schemas.microsoft.com/office/drawing/2014/main" xmlns="" id="{2EEA80E1-F99F-4009-837F-2F72F8A5D5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Прямоугольник 16">
              <a:extLst>
                <a:ext uri="{FF2B5EF4-FFF2-40B4-BE49-F238E27FC236}">
                  <a16:creationId xmlns:a16="http://schemas.microsoft.com/office/drawing/2014/main" xmlns="" id="{0230AF9A-4641-4BD8-9F95-9607CD3040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Прямоугольник 17">
              <a:extLst>
                <a:ext uri="{FF2B5EF4-FFF2-40B4-BE49-F238E27FC236}">
                  <a16:creationId xmlns:a16="http://schemas.microsoft.com/office/drawing/2014/main" xmlns="" id="{8703D4EC-9389-41B6-B88B-B6FDC8CD33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1121871"/>
          </a:xfrm>
        </p:spPr>
        <p:txBody>
          <a:bodyPr rtlCol="0" anchor="ctr">
            <a:normAutofit/>
          </a:bodyPr>
          <a:lstStyle/>
          <a:p>
            <a:pPr algn="ctr"/>
            <a:r>
              <a:rPr lang="ru-RU" dirty="0"/>
              <a:t>Какой размер вычета на взносы в ПДС?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80496"/>
            <a:ext cx="7154137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Каждый год можно оформлять вычет и возвращать часть НДФЛ -  13</a:t>
            </a:r>
            <a:r>
              <a:rPr lang="ru-RU" sz="24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% от суммы </a:t>
            </a:r>
            <a:r>
              <a:rPr lang="ru-RU" sz="2400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взносов, но не более 52000 рублей в год.</a:t>
            </a:r>
            <a:endParaRPr lang="ru-RU" sz="2400" dirty="0">
              <a:solidFill>
                <a:schemeClr val="bg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732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Прямоугольник 12">
            <a:extLst>
              <a:ext uri="{FF2B5EF4-FFF2-40B4-BE49-F238E27FC236}">
                <a16:creationId xmlns:a16="http://schemas.microsoft.com/office/drawing/2014/main" xmlns="" id="{4AE9D071-98CF-435C-BD2B-976514544D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8" name="Объект 4" descr="Числа">
            <a:extLst>
              <a:ext uri="{FF2B5EF4-FFF2-40B4-BE49-F238E27FC236}">
                <a16:creationId xmlns:a16="http://schemas.microsoft.com/office/drawing/2014/main" xmlns="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накопления с программой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7" b="5826"/>
          <a:stretch/>
        </p:blipFill>
        <p:spPr>
          <a:xfrm>
            <a:off x="2930769" y="1933424"/>
            <a:ext cx="3165231" cy="470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32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угольник 9">
            <a:extLst>
              <a:ext uri="{FF2B5EF4-FFF2-40B4-BE49-F238E27FC236}">
                <a16:creationId xmlns:a16="http://schemas.microsoft.com/office/drawing/2014/main" xmlns="" id="{379F11E2-8BA5-4C5C-AE7C-361E5EA011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5" name="Рисунок 4" descr="Числа">
            <a:extLst>
              <a:ext uri="{FF2B5EF4-FFF2-40B4-BE49-F238E27FC236}">
                <a16:creationId xmlns:a16="http://schemas.microsoft.com/office/drawing/2014/main" xmlns="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xmlns="" id="{7C00E1DA-EC7C-40FC-95E3-11FDCD2E42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6"/>
            <a:ext cx="3081576" cy="1746762"/>
          </a:xfrm>
        </p:spPr>
        <p:txBody>
          <a:bodyPr rtlCol="0">
            <a:normAutofit/>
          </a:bodyPr>
          <a:lstStyle/>
          <a:p>
            <a:pPr rtl="0"/>
            <a:r>
              <a:rPr lang="ru-RU" dirty="0">
                <a:solidFill>
                  <a:srgbClr val="FFFFFF"/>
                </a:solidFill>
              </a:rPr>
              <a:t>Спасибо за внимание!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2629006"/>
          </a:xfrm>
        </p:spPr>
        <p:txBody>
          <a:bodyPr rtlCol="0">
            <a:normAutofit/>
          </a:bodyPr>
          <a:lstStyle/>
          <a:p>
            <a:pPr rtl="0"/>
            <a:endParaRPr lang="ru-RU" dirty="0">
              <a:solidFill>
                <a:schemeClr val="bg2"/>
              </a:solidFill>
            </a:endParaRPr>
          </a:p>
          <a:p>
            <a:pPr rtl="0"/>
            <a:endParaRPr lang="ru-RU" dirty="0">
              <a:solidFill>
                <a:schemeClr val="bg2"/>
              </a:solidFill>
            </a:endParaRPr>
          </a:p>
        </p:txBody>
      </p:sp>
      <p:grpSp>
        <p:nvGrpSpPr>
          <p:cNvPr id="14" name="Группа 13">
            <a:extLst>
              <a:ext uri="{FF2B5EF4-FFF2-40B4-BE49-F238E27FC236}">
                <a16:creationId xmlns:a16="http://schemas.microsoft.com/office/drawing/2014/main" xmlns="" id="{9A421166-2996-41A7-B094-AE5316F34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Прямоугольник 14">
              <a:extLst>
                <a:ext uri="{FF2B5EF4-FFF2-40B4-BE49-F238E27FC236}">
                  <a16:creationId xmlns:a16="http://schemas.microsoft.com/office/drawing/2014/main" xmlns="" id="{FDBB1B92-A3EB-43E4-8FAB-D20E8ED14C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Прямоугольник 15">
              <a:extLst>
                <a:ext uri="{FF2B5EF4-FFF2-40B4-BE49-F238E27FC236}">
                  <a16:creationId xmlns:a16="http://schemas.microsoft.com/office/drawing/2014/main" xmlns="" id="{3F3972F4-FE7E-48EA-AAD8-9BE5750A66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Прямоугольник 16">
              <a:extLst>
                <a:ext uri="{FF2B5EF4-FFF2-40B4-BE49-F238E27FC236}">
                  <a16:creationId xmlns:a16="http://schemas.microsoft.com/office/drawing/2014/main" xmlns="" id="{221614E5-870B-4D5E-A43B-8FF7E53234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В чем суть программы?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2230833" cy="363304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Вы заключаете договор долгосрочных сбережений с любым негосударственным пенсионным фондом (НПФ), подключившимся к программе, и начинаете отчислять туда взносы. Государство тоже пополняет эти счета. Вдобавок вы получаете право на налоговый вычет – можете вернуть часть уплаченного за год подоходного налога.</a:t>
            </a: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3083502" y="2228003"/>
            <a:ext cx="2230833" cy="3633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Если вы официально работали с 2002 по 2014 год, у вас есть пенсионные накопления. Это часть будущей государственной пенсии, которая находится на вашем личном пенсионном счете в Социальном фонде России (СФР) либо в НПФ. Ее тоже разрешается перевести в программу долгосрочных сбережений.</a:t>
            </a: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5585811" y="2228003"/>
            <a:ext cx="2230833" cy="3633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/>
              <a:t>Фонд будет инвестировать ваши деньги, чтобы уберечь их от инфляции и преумножить. Начать получать ежемесячные выплаты от НПФ можно будет через 15 лет с момента заключения договора либо с 55 лет для женщин, с 60 – для мужчин.</a:t>
            </a: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816644" y="2228004"/>
            <a:ext cx="2054943" cy="2963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/>
              <a:t>Участвовать в программе вправе любой гражданин России. При желании можно открыть несколько счетов. Причем не только для себя, но и в пользу родственника или любого другого человека.</a:t>
            </a: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9961167" y="2228003"/>
            <a:ext cx="1758885" cy="2491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/>
              <a:t>Все ваши взносы в ПДС, а также инвестдоход по ним застрахованы государством на сумму до 2,8 млн рублей.</a:t>
            </a:r>
          </a:p>
        </p:txBody>
      </p:sp>
    </p:spTree>
    <p:extLst>
      <p:ext uri="{BB962C8B-B14F-4D97-AF65-F5344CB8AC3E}">
        <p14:creationId xmlns:p14="http://schemas.microsoft.com/office/powerpoint/2010/main" val="497607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Прямоугольник 12">
            <a:extLst>
              <a:ext uri="{FF2B5EF4-FFF2-40B4-BE49-F238E27FC236}">
                <a16:creationId xmlns:a16="http://schemas.microsoft.com/office/drawing/2014/main" xmlns="" id="{4AE9D071-98CF-435C-BD2B-976514544D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8" name="Объект 4" descr="Числа">
            <a:extLst>
              <a:ext uri="{FF2B5EF4-FFF2-40B4-BE49-F238E27FC236}">
                <a16:creationId xmlns:a16="http://schemas.microsoft.com/office/drawing/2014/main" xmlns="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Группа 14">
            <a:extLst>
              <a:ext uri="{FF2B5EF4-FFF2-40B4-BE49-F238E27FC236}">
                <a16:creationId xmlns:a16="http://schemas.microsoft.com/office/drawing/2014/main" xmlns="" id="{D619FC33-16ED-4246-9596-BEFEB55E4C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Прямоугольник 15">
              <a:extLst>
                <a:ext uri="{FF2B5EF4-FFF2-40B4-BE49-F238E27FC236}">
                  <a16:creationId xmlns:a16="http://schemas.microsoft.com/office/drawing/2014/main" xmlns="" id="{2EEA80E1-F99F-4009-837F-2F72F8A5D5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Прямоугольник 16">
              <a:extLst>
                <a:ext uri="{FF2B5EF4-FFF2-40B4-BE49-F238E27FC236}">
                  <a16:creationId xmlns:a16="http://schemas.microsoft.com/office/drawing/2014/main" xmlns="" id="{0230AF9A-4641-4BD8-9F95-9607CD3040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Прямоугольник 17">
              <a:extLst>
                <a:ext uri="{FF2B5EF4-FFF2-40B4-BE49-F238E27FC236}">
                  <a16:creationId xmlns:a16="http://schemas.microsoft.com/office/drawing/2014/main" xmlns="" id="{8703D4EC-9389-41B6-B88B-B6FDC8CD33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1121871"/>
          </a:xfrm>
        </p:spPr>
        <p:txBody>
          <a:bodyPr rtlCol="0" anchor="ctr">
            <a:normAutofit/>
          </a:bodyPr>
          <a:lstStyle/>
          <a:p>
            <a:pPr algn="ctr"/>
            <a:r>
              <a:rPr lang="ru-RU" dirty="0"/>
              <a:t>Сколько на мой счет добавит государство?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021735"/>
              </p:ext>
            </p:extLst>
          </p:nvPr>
        </p:nvGraphicFramePr>
        <p:xfrm>
          <a:off x="770490" y="2673939"/>
          <a:ext cx="6741796" cy="1866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0898"/>
                <a:gridCol w="337089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Ежемесячный доход гражданина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14300" marB="1143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Софинансирование на каждый рубль собственных пополнений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14300" marB="11430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Менее 80 тысяч рублей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14300" marB="1143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рубль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14300" marB="11430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 80 до 150 тысяч рублей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14300" marB="1143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 копеек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14300" marB="11430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Более 150 тысяч рублей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14300" marB="1143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 копеек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14300" marB="1143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322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Прямоугольник 12">
            <a:extLst>
              <a:ext uri="{FF2B5EF4-FFF2-40B4-BE49-F238E27FC236}">
                <a16:creationId xmlns:a16="http://schemas.microsoft.com/office/drawing/2014/main" xmlns="" id="{4AE9D071-98CF-435C-BD2B-976514544D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8" name="Объект 4" descr="Числа">
            <a:extLst>
              <a:ext uri="{FF2B5EF4-FFF2-40B4-BE49-F238E27FC236}">
                <a16:creationId xmlns:a16="http://schemas.microsoft.com/office/drawing/2014/main" xmlns="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Группа 14">
            <a:extLst>
              <a:ext uri="{FF2B5EF4-FFF2-40B4-BE49-F238E27FC236}">
                <a16:creationId xmlns:a16="http://schemas.microsoft.com/office/drawing/2014/main" xmlns="" id="{D619FC33-16ED-4246-9596-BEFEB55E4C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Прямоугольник 15">
              <a:extLst>
                <a:ext uri="{FF2B5EF4-FFF2-40B4-BE49-F238E27FC236}">
                  <a16:creationId xmlns:a16="http://schemas.microsoft.com/office/drawing/2014/main" xmlns="" id="{2EEA80E1-F99F-4009-837F-2F72F8A5D5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Прямоугольник 16">
              <a:extLst>
                <a:ext uri="{FF2B5EF4-FFF2-40B4-BE49-F238E27FC236}">
                  <a16:creationId xmlns:a16="http://schemas.microsoft.com/office/drawing/2014/main" xmlns="" id="{0230AF9A-4641-4BD8-9F95-9607CD3040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Прямоугольник 17">
              <a:extLst>
                <a:ext uri="{FF2B5EF4-FFF2-40B4-BE49-F238E27FC236}">
                  <a16:creationId xmlns:a16="http://schemas.microsoft.com/office/drawing/2014/main" xmlns="" id="{8703D4EC-9389-41B6-B88B-B6FDC8CD33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1121871"/>
          </a:xfrm>
        </p:spPr>
        <p:txBody>
          <a:bodyPr rtlCol="0" anchor="ctr">
            <a:normAutofit/>
          </a:bodyPr>
          <a:lstStyle/>
          <a:p>
            <a:pPr algn="ctr"/>
            <a:r>
              <a:rPr lang="ru-RU" dirty="0"/>
              <a:t>Сколько на мой счет добавит государство?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3" y="2180496"/>
            <a:ext cx="6950318" cy="3678303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Люди, которые внесут в программу не меньше 2000 рублей за год, получат софинансирование из госбюджета. Максимальный размер доплаты одному человеку (даже если он оформит несколько договоров ПДС) составит </a:t>
            </a:r>
            <a:r>
              <a:rPr lang="ru-RU" sz="2400" b="1" u="sng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36 000 </a:t>
            </a:r>
            <a:r>
              <a:rPr lang="ru-RU" sz="24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рублей в год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</a:t>
            </a:r>
            <a:endParaRPr lang="ru-RU" sz="24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Государство будет софинансировать вложения в ПДС в течение </a:t>
            </a:r>
            <a:r>
              <a:rPr lang="ru-RU" sz="2400" b="1" u="sng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трех лет </a:t>
            </a:r>
            <a:r>
              <a:rPr lang="ru-RU" sz="24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момента вашего первого взноса в программу</a:t>
            </a:r>
            <a:r>
              <a:rPr lang="ru-RU" sz="2400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Деньги от государства будут приходить на следующий год: за пополнения 2024 года — в 2025 году, за внесения 2025 года — в 2026 году и т. д. </a:t>
            </a:r>
          </a:p>
        </p:txBody>
      </p:sp>
    </p:spTree>
    <p:extLst>
      <p:ext uri="{BB962C8B-B14F-4D97-AF65-F5344CB8AC3E}">
        <p14:creationId xmlns:p14="http://schemas.microsoft.com/office/powerpoint/2010/main" val="3597905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Прямоугольник 12">
            <a:extLst>
              <a:ext uri="{FF2B5EF4-FFF2-40B4-BE49-F238E27FC236}">
                <a16:creationId xmlns:a16="http://schemas.microsoft.com/office/drawing/2014/main" xmlns="" id="{4AE9D071-98CF-435C-BD2B-976514544D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8" name="Объект 4" descr="Числа">
            <a:extLst>
              <a:ext uri="{FF2B5EF4-FFF2-40B4-BE49-F238E27FC236}">
                <a16:creationId xmlns:a16="http://schemas.microsoft.com/office/drawing/2014/main" xmlns="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Группа 14">
            <a:extLst>
              <a:ext uri="{FF2B5EF4-FFF2-40B4-BE49-F238E27FC236}">
                <a16:creationId xmlns:a16="http://schemas.microsoft.com/office/drawing/2014/main" xmlns="" id="{D619FC33-16ED-4246-9596-BEFEB55E4C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Прямоугольник 15">
              <a:extLst>
                <a:ext uri="{FF2B5EF4-FFF2-40B4-BE49-F238E27FC236}">
                  <a16:creationId xmlns:a16="http://schemas.microsoft.com/office/drawing/2014/main" xmlns="" id="{2EEA80E1-F99F-4009-837F-2F72F8A5D5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Прямоугольник 16">
              <a:extLst>
                <a:ext uri="{FF2B5EF4-FFF2-40B4-BE49-F238E27FC236}">
                  <a16:creationId xmlns:a16="http://schemas.microsoft.com/office/drawing/2014/main" xmlns="" id="{0230AF9A-4641-4BD8-9F95-9607CD3040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Прямоугольник 17">
              <a:extLst>
                <a:ext uri="{FF2B5EF4-FFF2-40B4-BE49-F238E27FC236}">
                  <a16:creationId xmlns:a16="http://schemas.microsoft.com/office/drawing/2014/main" xmlns="" id="{8703D4EC-9389-41B6-B88B-B6FDC8CD33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1121871"/>
          </a:xfrm>
        </p:spPr>
        <p:txBody>
          <a:bodyPr rtlCol="0" anchor="ctr">
            <a:normAutofit/>
          </a:bodyPr>
          <a:lstStyle/>
          <a:p>
            <a:pPr algn="ctr"/>
            <a:r>
              <a:rPr lang="ru-RU" dirty="0"/>
              <a:t>Какие налоговые льготы я получу?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3" y="2180496"/>
            <a:ext cx="6950318" cy="3678303"/>
          </a:xfrm>
        </p:spPr>
        <p:txBody>
          <a:bodyPr>
            <a:normAutofit/>
          </a:bodyPr>
          <a:lstStyle/>
          <a:p>
            <a:r>
              <a:rPr lang="ru-RU" sz="2400" b="1" u="sng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Вычет на взносы </a:t>
            </a:r>
            <a:r>
              <a:rPr lang="ru-RU" sz="24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позволит вам вернуть уже уплаченный НДФЛ с заработка, который вы вложили в ПДС. Но если у вас нет официального дохода, с которого взимаются налоги, то и возвращать будет нечего.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</a:t>
            </a:r>
          </a:p>
          <a:p>
            <a:r>
              <a:rPr lang="ru-RU" sz="2400" b="1" u="sng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Вычет на доход </a:t>
            </a:r>
            <a:r>
              <a:rPr lang="ru-RU" sz="24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позволяет не отчислять НДФЛ с выплат, которые вы получите от НПФ. Для этого вычета иметь зарплату или другой официальный доход необязательно</a:t>
            </a:r>
            <a:r>
              <a:rPr lang="ru-RU" sz="2400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4324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Прямоугольник 12">
            <a:extLst>
              <a:ext uri="{FF2B5EF4-FFF2-40B4-BE49-F238E27FC236}">
                <a16:creationId xmlns:a16="http://schemas.microsoft.com/office/drawing/2014/main" xmlns="" id="{4AE9D071-98CF-435C-BD2B-976514544D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8" name="Объект 4" descr="Числа">
            <a:extLst>
              <a:ext uri="{FF2B5EF4-FFF2-40B4-BE49-F238E27FC236}">
                <a16:creationId xmlns:a16="http://schemas.microsoft.com/office/drawing/2014/main" xmlns="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Группа 14">
            <a:extLst>
              <a:ext uri="{FF2B5EF4-FFF2-40B4-BE49-F238E27FC236}">
                <a16:creationId xmlns:a16="http://schemas.microsoft.com/office/drawing/2014/main" xmlns="" id="{D619FC33-16ED-4246-9596-BEFEB55E4C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Прямоугольник 15">
              <a:extLst>
                <a:ext uri="{FF2B5EF4-FFF2-40B4-BE49-F238E27FC236}">
                  <a16:creationId xmlns:a16="http://schemas.microsoft.com/office/drawing/2014/main" xmlns="" id="{2EEA80E1-F99F-4009-837F-2F72F8A5D5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Прямоугольник 16">
              <a:extLst>
                <a:ext uri="{FF2B5EF4-FFF2-40B4-BE49-F238E27FC236}">
                  <a16:creationId xmlns:a16="http://schemas.microsoft.com/office/drawing/2014/main" xmlns="" id="{0230AF9A-4641-4BD8-9F95-9607CD3040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Прямоугольник 17">
              <a:extLst>
                <a:ext uri="{FF2B5EF4-FFF2-40B4-BE49-F238E27FC236}">
                  <a16:creationId xmlns:a16="http://schemas.microsoft.com/office/drawing/2014/main" xmlns="" id="{8703D4EC-9389-41B6-B88B-B6FDC8CD33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1121871"/>
          </a:xfrm>
        </p:spPr>
        <p:txBody>
          <a:bodyPr rtlCol="0" anchor="ctr">
            <a:normAutofit fontScale="90000"/>
          </a:bodyPr>
          <a:lstStyle/>
          <a:p>
            <a:pPr algn="ctr"/>
            <a:r>
              <a:rPr lang="ru-RU" dirty="0"/>
              <a:t>Чтобы получить право на налоговые льготы, также надо выполнить следующие условия: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80496"/>
            <a:ext cx="7154137" cy="36783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1.</a:t>
            </a:r>
            <a:r>
              <a:rPr lang="ru-RU" sz="24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u="sng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 открываете счет ПДС для себя или близких родственников. К ним относятся: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•	муж или жена;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•	родители и усыновители;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•	дети, в том числе усыновленные и дети-инвалиды под опекой;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•	братья и сестры;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•	бабушки, дедушки и внуки.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Если вы копите для кого-то другого, то </a:t>
            </a:r>
            <a:r>
              <a:rPr lang="ru-RU" sz="2400" u="sng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 получите вычет на взносы</a:t>
            </a:r>
            <a:r>
              <a:rPr lang="ru-RU" sz="24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А сами выплаты этому человеку будут облагаться подходным налогом</a:t>
            </a:r>
            <a:r>
              <a:rPr lang="ru-RU" sz="2400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2675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Прямоугольник 12">
            <a:extLst>
              <a:ext uri="{FF2B5EF4-FFF2-40B4-BE49-F238E27FC236}">
                <a16:creationId xmlns:a16="http://schemas.microsoft.com/office/drawing/2014/main" xmlns="" id="{4AE9D071-98CF-435C-BD2B-976514544D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8" name="Объект 4" descr="Числа">
            <a:extLst>
              <a:ext uri="{FF2B5EF4-FFF2-40B4-BE49-F238E27FC236}">
                <a16:creationId xmlns:a16="http://schemas.microsoft.com/office/drawing/2014/main" xmlns="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Группа 14">
            <a:extLst>
              <a:ext uri="{FF2B5EF4-FFF2-40B4-BE49-F238E27FC236}">
                <a16:creationId xmlns:a16="http://schemas.microsoft.com/office/drawing/2014/main" xmlns="" id="{D619FC33-16ED-4246-9596-BEFEB55E4C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Прямоугольник 15">
              <a:extLst>
                <a:ext uri="{FF2B5EF4-FFF2-40B4-BE49-F238E27FC236}">
                  <a16:creationId xmlns:a16="http://schemas.microsoft.com/office/drawing/2014/main" xmlns="" id="{2EEA80E1-F99F-4009-837F-2F72F8A5D5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Прямоугольник 16">
              <a:extLst>
                <a:ext uri="{FF2B5EF4-FFF2-40B4-BE49-F238E27FC236}">
                  <a16:creationId xmlns:a16="http://schemas.microsoft.com/office/drawing/2014/main" xmlns="" id="{0230AF9A-4641-4BD8-9F95-9607CD3040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Прямоугольник 17">
              <a:extLst>
                <a:ext uri="{FF2B5EF4-FFF2-40B4-BE49-F238E27FC236}">
                  <a16:creationId xmlns:a16="http://schemas.microsoft.com/office/drawing/2014/main" xmlns="" id="{8703D4EC-9389-41B6-B88B-B6FDC8CD33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1121871"/>
          </a:xfrm>
        </p:spPr>
        <p:txBody>
          <a:bodyPr rtlCol="0" anchor="ctr">
            <a:normAutofit fontScale="90000"/>
          </a:bodyPr>
          <a:lstStyle/>
          <a:p>
            <a:pPr algn="ctr"/>
            <a:r>
              <a:rPr lang="ru-RU" dirty="0"/>
              <a:t>Чтобы получить право на налоговые льготы, также надо выполнить следующие условия: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80496"/>
            <a:ext cx="7154137" cy="36783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</a:t>
            </a:r>
            <a:r>
              <a:rPr lang="ru-RU" sz="2400" u="sng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 используете не больше трех счетов ПДС</a:t>
            </a:r>
            <a:r>
              <a:rPr lang="ru-RU" sz="2400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Можно </a:t>
            </a:r>
            <a:r>
              <a:rPr lang="ru-RU" sz="2400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заключить </a:t>
            </a:r>
            <a:r>
              <a:rPr lang="ru-RU" sz="24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другие договоры долгосрочных сбережений, но при этом сохранить вычеты удастся только в двух ситуациях: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•	Дополнительный счет появился из-за того, что вы решили сменить НПФ и переводите сбережения между двумя фондами.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•	Вы открыли новые счета, но не стали их пополнять и закрыли к моменту, когда запросили вычет.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других случаях вы лишитесь права на вычеты.</a:t>
            </a:r>
          </a:p>
        </p:txBody>
      </p:sp>
    </p:spTree>
    <p:extLst>
      <p:ext uri="{BB962C8B-B14F-4D97-AF65-F5344CB8AC3E}">
        <p14:creationId xmlns:p14="http://schemas.microsoft.com/office/powerpoint/2010/main" val="1577944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Прямоугольник 12">
            <a:extLst>
              <a:ext uri="{FF2B5EF4-FFF2-40B4-BE49-F238E27FC236}">
                <a16:creationId xmlns:a16="http://schemas.microsoft.com/office/drawing/2014/main" xmlns="" id="{4AE9D071-98CF-435C-BD2B-976514544D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8" name="Объект 4" descr="Числа">
            <a:extLst>
              <a:ext uri="{FF2B5EF4-FFF2-40B4-BE49-F238E27FC236}">
                <a16:creationId xmlns:a16="http://schemas.microsoft.com/office/drawing/2014/main" xmlns="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Группа 14">
            <a:extLst>
              <a:ext uri="{FF2B5EF4-FFF2-40B4-BE49-F238E27FC236}">
                <a16:creationId xmlns:a16="http://schemas.microsoft.com/office/drawing/2014/main" xmlns="" id="{D619FC33-16ED-4246-9596-BEFEB55E4C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Прямоугольник 15">
              <a:extLst>
                <a:ext uri="{FF2B5EF4-FFF2-40B4-BE49-F238E27FC236}">
                  <a16:creationId xmlns:a16="http://schemas.microsoft.com/office/drawing/2014/main" xmlns="" id="{2EEA80E1-F99F-4009-837F-2F72F8A5D5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Прямоугольник 16">
              <a:extLst>
                <a:ext uri="{FF2B5EF4-FFF2-40B4-BE49-F238E27FC236}">
                  <a16:creationId xmlns:a16="http://schemas.microsoft.com/office/drawing/2014/main" xmlns="" id="{0230AF9A-4641-4BD8-9F95-9607CD3040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Прямоугольник 17">
              <a:extLst>
                <a:ext uri="{FF2B5EF4-FFF2-40B4-BE49-F238E27FC236}">
                  <a16:creationId xmlns:a16="http://schemas.microsoft.com/office/drawing/2014/main" xmlns="" id="{8703D4EC-9389-41B6-B88B-B6FDC8CD33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1121871"/>
          </a:xfrm>
        </p:spPr>
        <p:txBody>
          <a:bodyPr rtlCol="0" anchor="ctr">
            <a:normAutofit fontScale="90000"/>
          </a:bodyPr>
          <a:lstStyle/>
          <a:p>
            <a:pPr algn="ctr"/>
            <a:r>
              <a:rPr lang="ru-RU" dirty="0"/>
              <a:t>Чтобы получить право на налоговые льготы, также надо выполнить следующие условия: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80496"/>
            <a:ext cx="7154137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3. </a:t>
            </a:r>
            <a:r>
              <a:rPr lang="ru-RU" sz="2400" u="sng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 получаете выплаты не раньше, чем через 15 лет после открытия счета или при достижении 55 лет для женщин и 60 лет для мужчин.</a:t>
            </a:r>
            <a:endParaRPr lang="ru-RU" sz="2400" dirty="0">
              <a:solidFill>
                <a:schemeClr val="bg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69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Прямоугольник 12">
            <a:extLst>
              <a:ext uri="{FF2B5EF4-FFF2-40B4-BE49-F238E27FC236}">
                <a16:creationId xmlns:a16="http://schemas.microsoft.com/office/drawing/2014/main" xmlns="" id="{4AE9D071-98CF-435C-BD2B-976514544D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8" name="Объект 4" descr="Числа">
            <a:extLst>
              <a:ext uri="{FF2B5EF4-FFF2-40B4-BE49-F238E27FC236}">
                <a16:creationId xmlns:a16="http://schemas.microsoft.com/office/drawing/2014/main" xmlns="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Группа 14">
            <a:extLst>
              <a:ext uri="{FF2B5EF4-FFF2-40B4-BE49-F238E27FC236}">
                <a16:creationId xmlns:a16="http://schemas.microsoft.com/office/drawing/2014/main" xmlns="" id="{D619FC33-16ED-4246-9596-BEFEB55E4C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Прямоугольник 15">
              <a:extLst>
                <a:ext uri="{FF2B5EF4-FFF2-40B4-BE49-F238E27FC236}">
                  <a16:creationId xmlns:a16="http://schemas.microsoft.com/office/drawing/2014/main" xmlns="" id="{2EEA80E1-F99F-4009-837F-2F72F8A5D5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Прямоугольник 16">
              <a:extLst>
                <a:ext uri="{FF2B5EF4-FFF2-40B4-BE49-F238E27FC236}">
                  <a16:creationId xmlns:a16="http://schemas.microsoft.com/office/drawing/2014/main" xmlns="" id="{0230AF9A-4641-4BD8-9F95-9607CD3040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Прямоугольник 17">
              <a:extLst>
                <a:ext uri="{FF2B5EF4-FFF2-40B4-BE49-F238E27FC236}">
                  <a16:creationId xmlns:a16="http://schemas.microsoft.com/office/drawing/2014/main" xmlns="" id="{8703D4EC-9389-41B6-B88B-B6FDC8CD33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1121871"/>
          </a:xfrm>
        </p:spPr>
        <p:txBody>
          <a:bodyPr rtlCol="0" anchor="ctr">
            <a:normAutofit fontScale="90000"/>
          </a:bodyPr>
          <a:lstStyle/>
          <a:p>
            <a:pPr algn="ctr"/>
            <a:r>
              <a:rPr lang="ru-RU" dirty="0"/>
              <a:t>Чтобы получить право на налоговые льготы, также надо выполнить следующие условия: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80496"/>
            <a:ext cx="7154137" cy="36783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4. </a:t>
            </a:r>
            <a:r>
              <a:rPr lang="ru-RU" sz="2400" u="sng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Даже </a:t>
            </a:r>
            <a:r>
              <a:rPr lang="ru-RU" sz="2400" u="sng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если вам уже исполнилось 55 или 60 лет, вы не снимаете деньги со счета ПДС в течение определенного срока. Он зависит от года заключения договора:</a:t>
            </a:r>
            <a:endParaRPr lang="ru-RU" sz="2400" dirty="0">
              <a:solidFill>
                <a:schemeClr val="bg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•	если счет открыт в 2024-2026 годах — 5 лет;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•	в 2027 году — 6 лет;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•	в 2028 году — 7 лет;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•	в 2029 году — 8 лет;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•	в 2030 году — 9 лет;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•	с 2031 года — 10 лет.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Если вы заберете сбережения из программы досрочно, то потеряете право на льготы, а уже полученные вычеты </a:t>
            </a:r>
            <a:r>
              <a:rPr lang="ru-RU" sz="2400" u="sng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придется вернуть</a:t>
            </a:r>
            <a:r>
              <a:rPr lang="ru-RU" sz="24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Сохранить льготы удастся, только когда деньги нужны в </a:t>
            </a:r>
            <a:r>
              <a:rPr lang="ru-RU" sz="2400" u="sng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тяжелой ситуации</a:t>
            </a:r>
            <a:r>
              <a:rPr lang="ru-RU" sz="24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8404445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BC12AA-1C15-4500-BC9C-8EE83A441DE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F69AFF4-BB30-4BA0-AD22-82CC3C432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«Дивиденд» для ИТ-бизнеса</Template>
  <TotalTime>0</TotalTime>
  <Words>669</Words>
  <Application>Microsoft Office PowerPoint</Application>
  <PresentationFormat>Широкоэкранный</PresentationFormat>
  <Paragraphs>70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Corbel</vt:lpstr>
      <vt:lpstr>Liberation Serif</vt:lpstr>
      <vt:lpstr>Times New Roman</vt:lpstr>
      <vt:lpstr>Wingdings 2</vt:lpstr>
      <vt:lpstr>Дивиденд</vt:lpstr>
      <vt:lpstr>программа долгосрочных сбережений</vt:lpstr>
      <vt:lpstr>В чем суть программы?</vt:lpstr>
      <vt:lpstr>Сколько на мой счет добавит государство?</vt:lpstr>
      <vt:lpstr>Сколько на мой счет добавит государство?</vt:lpstr>
      <vt:lpstr>Какие налоговые льготы я получу?</vt:lpstr>
      <vt:lpstr>Чтобы получить право на налоговые льготы, также надо выполнить следующие условия:</vt:lpstr>
      <vt:lpstr>Чтобы получить право на налоговые льготы, также надо выполнить следующие условия:</vt:lpstr>
      <vt:lpstr>Чтобы получить право на налоговые льготы, также надо выполнить следующие условия:</vt:lpstr>
      <vt:lpstr>Чтобы получить право на налоговые льготы, также надо выполнить следующие условия:</vt:lpstr>
      <vt:lpstr>Программа позволит получить до 100% средств в особых жизненных ситуациях:</vt:lpstr>
      <vt:lpstr>Какой размер вычета на взносы в ПДС?</vt:lpstr>
      <vt:lpstr>Пример накопления с программой</vt:lpstr>
      <vt:lpstr>Спасибо за внимание!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2024-06-06T07:23:31Z</dcterms:created>
  <dcterms:modified xsi:type="dcterms:W3CDTF">2024-06-14T06:00:05Z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